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72" r:id="rId3"/>
    <p:sldId id="273" r:id="rId4"/>
    <p:sldId id="274" r:id="rId5"/>
    <p:sldId id="279" r:id="rId6"/>
    <p:sldId id="275" r:id="rId7"/>
    <p:sldId id="276" r:id="rId8"/>
    <p:sldId id="277" r:id="rId9"/>
    <p:sldId id="27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5/23/2022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5/23/2022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2 Lecture 5</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5/23/2022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5/23/2022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5/23/2022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2:  The Federal Legislative Power</a:t>
            </a:r>
          </a:p>
          <a:p>
            <a:pPr lvl="1"/>
            <a:r>
              <a:rPr lang="en-US" dirty="0"/>
              <a:t>Lecture 5: Tenth Amendment Limitations on Commerce Power</a:t>
            </a:r>
          </a:p>
          <a:p>
            <a:pPr lvl="1"/>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Gonzales v. Raich (2005)</a:t>
            </a:r>
          </a:p>
        </p:txBody>
      </p:sp>
      <p:sp>
        <p:nvSpPr>
          <p:cNvPr id="3" name="Content Placeholder 2"/>
          <p:cNvSpPr>
            <a:spLocks noGrp="1"/>
          </p:cNvSpPr>
          <p:nvPr>
            <p:ph idx="1"/>
          </p:nvPr>
        </p:nvSpPr>
        <p:spPr>
          <a:xfrm>
            <a:off x="457200" y="1600200"/>
            <a:ext cx="8229600" cy="4495800"/>
          </a:xfrm>
        </p:spPr>
        <p:txBody>
          <a:bodyPr>
            <a:normAutofit fontScale="92500" lnSpcReduction="20000"/>
          </a:bodyPr>
          <a:lstStyle/>
          <a:p>
            <a:pPr marL="0" indent="0">
              <a:buNone/>
            </a:pPr>
            <a:r>
              <a:rPr lang="en-US" dirty="0"/>
              <a:t>Background</a:t>
            </a:r>
          </a:p>
          <a:p>
            <a:r>
              <a:rPr lang="en-US" dirty="0"/>
              <a:t>California passed the Compassionate Use Act, which allowed for the use of medical marijuana.  Although California had this exemption to its state marijuana laws for medical uses, no such exemption exists under the federal law.</a:t>
            </a:r>
          </a:p>
          <a:p>
            <a:pPr marL="0" indent="0">
              <a:buNone/>
            </a:pPr>
            <a:endParaRPr lang="en-US" sz="1200" dirty="0"/>
          </a:p>
          <a:p>
            <a:r>
              <a:rPr lang="en-US" dirty="0"/>
              <a:t>The defendants were growing medicinal marijuana in compliance with California law, but in violation of federal law. DEA agents came to their homes and destroyed the marijuana plants. </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Gonzales v. </a:t>
            </a:r>
            <a:r>
              <a:rPr lang="en-US" dirty="0" err="1"/>
              <a:t>Raich</a:t>
            </a:r>
            <a:endParaRPr lang="en-US" dirty="0"/>
          </a:p>
        </p:txBody>
      </p:sp>
      <p:sp>
        <p:nvSpPr>
          <p:cNvPr id="3" name="Content Placeholder 2"/>
          <p:cNvSpPr>
            <a:spLocks noGrp="1"/>
          </p:cNvSpPr>
          <p:nvPr>
            <p:ph idx="1"/>
          </p:nvPr>
        </p:nvSpPr>
        <p:spPr/>
        <p:txBody>
          <a:bodyPr>
            <a:normAutofit/>
          </a:bodyPr>
          <a:lstStyle/>
          <a:p>
            <a:pPr marL="0" indent="0">
              <a:buNone/>
            </a:pPr>
            <a:r>
              <a:rPr lang="en-US" dirty="0"/>
              <a:t>Issue: Does the commerce power of Congress extend to prohibit the local cultivation and use of marijuana in compliance with state law?</a:t>
            </a:r>
          </a:p>
          <a:p>
            <a:pPr marL="0" indent="0">
              <a:buNone/>
            </a:pPr>
            <a:endParaRPr lang="en-US" sz="1000" dirty="0"/>
          </a:p>
          <a:p>
            <a:r>
              <a:rPr lang="en-US" dirty="0"/>
              <a:t>The defendants argued that Congress had exceeded their interstate commerce clause authority in legislating the behavior of a local citizen, consuming a locally grown herb in his own home.</a:t>
            </a:r>
          </a:p>
          <a:p>
            <a:pPr marL="0" indent="0">
              <a:buNone/>
            </a:pPr>
            <a:endParaRPr lang="en-US" dirty="0"/>
          </a:p>
        </p:txBody>
      </p:sp>
    </p:spTree>
    <p:extLst>
      <p:ext uri="{BB962C8B-B14F-4D97-AF65-F5344CB8AC3E}">
        <p14:creationId xmlns:p14="http://schemas.microsoft.com/office/powerpoint/2010/main" val="4116915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Gonzales v. </a:t>
            </a:r>
            <a:r>
              <a:rPr lang="en-US" dirty="0" err="1"/>
              <a:t>Raich</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sz="4400" dirty="0"/>
              <a:t>Holding: Congress constitutionally may use its power to regulate commerce among the states to prohibit the cultivation and possession of marijuana for medicinal purposes.</a:t>
            </a:r>
          </a:p>
          <a:p>
            <a:pPr marL="342900" lvl="1" indent="-342900">
              <a:buFont typeface="Arial" pitchFamily="34" charset="0"/>
              <a:buChar char="•"/>
            </a:pPr>
            <a:r>
              <a:rPr lang="en-US" sz="3600" dirty="0"/>
              <a:t>Intrastate production of a commodity sold in interstate commerce is economic activity and thus substantial effect can be based on cumulative impact.</a:t>
            </a:r>
          </a:p>
          <a:p>
            <a:pPr marL="342900" lvl="1" indent="-342900">
              <a:buFont typeface="Arial" pitchFamily="34" charset="0"/>
              <a:buChar char="•"/>
            </a:pPr>
            <a:r>
              <a:rPr lang="en-US" sz="3600" dirty="0"/>
              <a:t>The Court applied the rational basis test (syllabus § 6.2):</a:t>
            </a:r>
          </a:p>
          <a:p>
            <a:pPr marL="742950" lvl="2" indent="-342900"/>
            <a:r>
              <a:rPr lang="en-US" sz="3200" dirty="0"/>
              <a:t>“We need not determine whether respondents’ activities, taken in the aggregate, substantially affect interstate commerce </a:t>
            </a:r>
            <a:r>
              <a:rPr lang="en-US" sz="3200" u="sng" dirty="0"/>
              <a:t>in fact</a:t>
            </a:r>
            <a:r>
              <a:rPr lang="en-US" sz="3200" dirty="0"/>
              <a:t>, but rather </a:t>
            </a:r>
            <a:r>
              <a:rPr lang="en-US" sz="3200" u="sng" dirty="0"/>
              <a:t>only whether a ‘rational </a:t>
            </a:r>
            <a:r>
              <a:rPr lang="en-US" sz="3200" u="sng" dirty="0" err="1"/>
              <a:t>basis’</a:t>
            </a:r>
            <a:r>
              <a:rPr lang="en-US" sz="3200" u="sng" dirty="0"/>
              <a:t> exists for so concluding</a:t>
            </a:r>
            <a:r>
              <a:rPr lang="en-US" sz="3200" dirty="0"/>
              <a:t>.” (CB 210, emphasis added)</a:t>
            </a:r>
          </a:p>
          <a:p>
            <a:pPr marL="742950" lvl="2" indent="-342900"/>
            <a:r>
              <a:rPr lang="en-US" sz="3200" dirty="0"/>
              <a:t>The Court cites </a:t>
            </a:r>
            <a:r>
              <a:rPr lang="en-US" sz="3200" i="1" dirty="0"/>
              <a:t>Wickard</a:t>
            </a:r>
            <a:r>
              <a:rPr lang="en-US" sz="3200" dirty="0"/>
              <a:t>’s</a:t>
            </a:r>
            <a:r>
              <a:rPr lang="en-US" sz="3200" i="1" dirty="0"/>
              <a:t> </a:t>
            </a:r>
            <a:r>
              <a:rPr lang="en-US" sz="3200" dirty="0"/>
              <a:t>framework for regulation of “</a:t>
            </a:r>
            <a:r>
              <a:rPr lang="en-US" sz="3200"/>
              <a:t>fungible commodities”</a:t>
            </a:r>
            <a:endParaRPr lang="en-US" sz="3200" dirty="0"/>
          </a:p>
          <a:p>
            <a:pPr marL="0" lvl="1" indent="0">
              <a:buNone/>
            </a:pPr>
            <a:endParaRPr lang="en-US" sz="1800" dirty="0"/>
          </a:p>
        </p:txBody>
      </p:sp>
    </p:spTree>
    <p:extLst>
      <p:ext uri="{BB962C8B-B14F-4D97-AF65-F5344CB8AC3E}">
        <p14:creationId xmlns:p14="http://schemas.microsoft.com/office/powerpoint/2010/main" val="2836285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Gonzales v. </a:t>
            </a:r>
            <a:r>
              <a:rPr lang="en-US" dirty="0" err="1"/>
              <a:t>Raich</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4400" dirty="0"/>
              <a:t>Holding: Congress constitutionally may use its power to regulate commerce among the states to prohibit the cultivation and possession of marijuana for medicinal purposes.</a:t>
            </a:r>
          </a:p>
          <a:p>
            <a:pPr marL="0" lvl="1" indent="0">
              <a:buNone/>
            </a:pPr>
            <a:endParaRPr lang="en-US" sz="1800" dirty="0"/>
          </a:p>
          <a:p>
            <a:r>
              <a:rPr lang="en-US" sz="4000" dirty="0"/>
              <a:t>The Court recognized that there is a high likelihood that marijuana grown for personal use will end up in the interstate market because of high demand for marijuana, therefore “the diversion of homegrown marijuana tends to frustrate the federal interest in eliminating commercial transactions in the interstate market in their entirety. . . we have no difficulty concluding that Congress had a rational basis for believing that failure to regulate intrastate manufacture and possession would leave a gaping hole in the CSA.” (CB 209-210).</a:t>
            </a:r>
          </a:p>
        </p:txBody>
      </p:sp>
    </p:spTree>
    <p:extLst>
      <p:ext uri="{BB962C8B-B14F-4D97-AF65-F5344CB8AC3E}">
        <p14:creationId xmlns:p14="http://schemas.microsoft.com/office/powerpoint/2010/main" val="114797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Printz</a:t>
            </a:r>
            <a:r>
              <a:rPr lang="en-US" dirty="0"/>
              <a:t> v. United States (1997)</a:t>
            </a:r>
          </a:p>
        </p:txBody>
      </p:sp>
      <p:sp>
        <p:nvSpPr>
          <p:cNvPr id="3" name="Content Placeholder 2"/>
          <p:cNvSpPr>
            <a:spLocks noGrp="1"/>
          </p:cNvSpPr>
          <p:nvPr>
            <p:ph idx="1"/>
          </p:nvPr>
        </p:nvSpPr>
        <p:spPr>
          <a:xfrm>
            <a:off x="457200" y="1600200"/>
            <a:ext cx="8229600" cy="4800600"/>
          </a:xfrm>
        </p:spPr>
        <p:txBody>
          <a:bodyPr>
            <a:normAutofit fontScale="85000" lnSpcReduction="10000"/>
          </a:bodyPr>
          <a:lstStyle/>
          <a:p>
            <a:pPr marL="0" indent="0">
              <a:buNone/>
            </a:pPr>
            <a:r>
              <a:rPr lang="en-US" dirty="0"/>
              <a:t>Background: </a:t>
            </a:r>
          </a:p>
          <a:p>
            <a:r>
              <a:rPr lang="en-US" dirty="0"/>
              <a:t>The Brady Handgun Violence Protection Act required the Attorney General to establish a national background check system. </a:t>
            </a:r>
          </a:p>
          <a:p>
            <a:r>
              <a:rPr lang="en-US" dirty="0"/>
              <a:t>Until the national system became computerized, interim provisions for background checks were established. Those provisions provided that state and local law enforcement officers must do background checks before issuing permits to buy firearms. </a:t>
            </a:r>
          </a:p>
          <a:p>
            <a:r>
              <a:rPr lang="en-US" dirty="0"/>
              <a:t>Two local law enforcement officers challenged the constitutionality of the Act’s interim provisions.</a:t>
            </a:r>
            <a:br>
              <a:rPr lang="en-US" dirty="0"/>
            </a:br>
            <a:endParaRPr lang="en-US" dirty="0"/>
          </a:p>
        </p:txBody>
      </p:sp>
    </p:spTree>
    <p:extLst>
      <p:ext uri="{BB962C8B-B14F-4D97-AF65-F5344CB8AC3E}">
        <p14:creationId xmlns:p14="http://schemas.microsoft.com/office/powerpoint/2010/main" val="1710513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Printz</a:t>
            </a:r>
            <a:r>
              <a:rPr lang="en-US" dirty="0"/>
              <a:t> v. United States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Issue: Does the Brady Act violate the Tenth Amendment by requiring that state and local law enforcement officers conduct background checks on prospective handgun purchasers?</a:t>
            </a:r>
          </a:p>
          <a:p>
            <a:pPr marL="0" indent="0">
              <a:buNone/>
            </a:pPr>
            <a:endParaRPr lang="en-US" sz="1000" dirty="0"/>
          </a:p>
          <a:p>
            <a:r>
              <a:rPr lang="en-US" dirty="0"/>
              <a:t>A prior case (</a:t>
            </a:r>
            <a:r>
              <a:rPr lang="en-US" i="1" dirty="0"/>
              <a:t>New York v. U.S</a:t>
            </a:r>
            <a:r>
              <a:rPr lang="en-US" dirty="0"/>
              <a:t>. (CB 216)) held that it is unconstitutional for Congress to compel state legislatures to adopt laws or state agencies to adopt regulations.</a:t>
            </a:r>
          </a:p>
          <a:p>
            <a:r>
              <a:rPr lang="en-US" dirty="0"/>
              <a:t>“New York v. United States [discussed a law requiring] States either to enact legislation providing for the disposal of . . . or to take title [and] possession of [radioactive waste].  [The Court] concluded Congress could constitutionally require the states to do neither.”  (CB 229)</a:t>
            </a:r>
          </a:p>
          <a:p>
            <a:pPr lvl="1"/>
            <a:r>
              <a:rPr lang="en-US" dirty="0"/>
              <a:t>“The Federal Government . . . May not compel the States to enact or administer a federal regulatory program.”  (CB 229, citing CB 221-222)</a:t>
            </a:r>
          </a:p>
        </p:txBody>
      </p:sp>
    </p:spTree>
    <p:extLst>
      <p:ext uri="{BB962C8B-B14F-4D97-AF65-F5344CB8AC3E}">
        <p14:creationId xmlns:p14="http://schemas.microsoft.com/office/powerpoint/2010/main" val="263661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Printz</a:t>
            </a:r>
            <a:r>
              <a:rPr lang="en-US" dirty="0"/>
              <a:t> v. United States</a:t>
            </a:r>
          </a:p>
        </p:txBody>
      </p:sp>
      <p:sp>
        <p:nvSpPr>
          <p:cNvPr id="3" name="Content Placeholder 2"/>
          <p:cNvSpPr>
            <a:spLocks noGrp="1"/>
          </p:cNvSpPr>
          <p:nvPr>
            <p:ph idx="1"/>
          </p:nvPr>
        </p:nvSpPr>
        <p:spPr>
          <a:xfrm>
            <a:off x="457200" y="1417638"/>
            <a:ext cx="8229600" cy="5059362"/>
          </a:xfrm>
        </p:spPr>
        <p:txBody>
          <a:bodyPr>
            <a:normAutofit fontScale="70000" lnSpcReduction="20000"/>
          </a:bodyPr>
          <a:lstStyle/>
          <a:p>
            <a:pPr marL="0" indent="0">
              <a:buNone/>
            </a:pPr>
            <a:r>
              <a:rPr lang="en-US" sz="4000" dirty="0"/>
              <a:t>Holding: The background check requirement of the Brady Act violates the Constitution because the federal government may not compel the states to enact or administer a federal regulatory program.</a:t>
            </a:r>
          </a:p>
          <a:p>
            <a:r>
              <a:rPr lang="en-US" sz="2900" dirty="0"/>
              <a:t>The majority did not expressly discuss the Commerce Power, but rather based their decision on the principle of </a:t>
            </a:r>
            <a:r>
              <a:rPr lang="en-US" sz="2900" i="1" dirty="0"/>
              <a:t>dual sovereignty</a:t>
            </a:r>
            <a:r>
              <a:rPr lang="en-US" sz="2900" dirty="0"/>
              <a:t>. Although the states surrendered many of their powers to the newly created federal government, they retained what the Court termed a "residuary and inviolable sovereignty" reflected throughout the Constitution. (CB 228)</a:t>
            </a:r>
          </a:p>
          <a:p>
            <a:pPr lvl="1"/>
            <a:r>
              <a:rPr lang="en-US" sz="2500" dirty="0"/>
              <a:t>“It is an essential attribute of the States’ retained sovereignty that they remain independent and autonomous within their proper sphere of authority . . . Congress cannot compel the States to enact or enforce a federal regulatory program . . . [nor] circumvent that prohibition by conscripting the State’s officers directly” (CB 230) </a:t>
            </a:r>
          </a:p>
          <a:p>
            <a:pPr lvl="1"/>
            <a:r>
              <a:rPr lang="en-US" sz="2500" dirty="0"/>
              <a:t>“The Federal Government may neither issue directives requiring the States to address particular problems, nor command the State’s officers, or those of [the State’s] political subdivisions, to administer or enforce a federal regulatory program.” (CB 234)</a:t>
            </a:r>
          </a:p>
          <a:p>
            <a:pPr marL="0" indent="0">
              <a:buNone/>
            </a:pPr>
            <a:endParaRPr lang="en-US" dirty="0"/>
          </a:p>
        </p:txBody>
      </p:sp>
    </p:spTree>
    <p:extLst>
      <p:ext uri="{BB962C8B-B14F-4D97-AF65-F5344CB8AC3E}">
        <p14:creationId xmlns:p14="http://schemas.microsoft.com/office/powerpoint/2010/main" val="2358509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Printz</a:t>
            </a:r>
            <a:r>
              <a:rPr lang="en-US" dirty="0"/>
              <a:t> v. United States</a:t>
            </a:r>
          </a:p>
        </p:txBody>
      </p:sp>
      <p:sp>
        <p:nvSpPr>
          <p:cNvPr id="3" name="Content Placeholder 2"/>
          <p:cNvSpPr>
            <a:spLocks noGrp="1"/>
          </p:cNvSpPr>
          <p:nvPr>
            <p:ph idx="1"/>
          </p:nvPr>
        </p:nvSpPr>
        <p:spPr/>
        <p:txBody>
          <a:bodyPr>
            <a:normAutofit fontScale="77500" lnSpcReduction="20000"/>
          </a:bodyPr>
          <a:lstStyle/>
          <a:p>
            <a:r>
              <a:rPr lang="en-US" sz="3000" dirty="0"/>
              <a:t>The dissent was unwilling to question whether Congress had </a:t>
            </a:r>
            <a:r>
              <a:rPr lang="en-US" sz="3000" i="1" dirty="0"/>
              <a:t>general authority</a:t>
            </a:r>
            <a:r>
              <a:rPr lang="en-US" sz="3000" dirty="0"/>
              <a:t> under the Commerce Clause to regulate firearms.</a:t>
            </a:r>
          </a:p>
          <a:p>
            <a:pPr lvl="1"/>
            <a:r>
              <a:rPr lang="en-US" dirty="0"/>
              <a:t>“Article I, §8 grants the Congress the power to regulate commerce among the States . . . . There can be no question that [the Commerce Clause] adequately supports the regulation of commerce in handguns” (CB 231)</a:t>
            </a:r>
          </a:p>
          <a:p>
            <a:pPr lvl="1"/>
            <a:r>
              <a:rPr lang="en-US" dirty="0"/>
              <a:t>Thinks the question is more properly whether the 10</a:t>
            </a:r>
            <a:r>
              <a:rPr lang="en-US" baseline="30000" dirty="0"/>
              <a:t>th</a:t>
            </a:r>
            <a:r>
              <a:rPr lang="en-US" dirty="0"/>
              <a:t> Amendment imposes a limit:</a:t>
            </a:r>
          </a:p>
          <a:p>
            <a:pPr lvl="2"/>
            <a:r>
              <a:rPr lang="en-US" dirty="0"/>
              <a:t>“If the Constitution empowers Congress . . . Is there anything in the Tenth Amendment, ‘in historical understanding and practice, in the structure of the Constitution, [or] in the jurisprudence of this Court,’ that forbids the enlistment of state officers to make that response effective?”  (CB 231)</a:t>
            </a:r>
          </a:p>
          <a:p>
            <a:pPr lvl="1"/>
            <a:r>
              <a:rPr lang="en-US" dirty="0"/>
              <a:t>Dissent undertakes lengthy analysis concluding there is no limit in the context of </a:t>
            </a:r>
            <a:r>
              <a:rPr lang="en-US"/>
              <a:t>firearm regulation</a:t>
            </a:r>
            <a:endParaRPr lang="en-US" dirty="0"/>
          </a:p>
          <a:p>
            <a:endParaRPr lang="en-US" dirty="0"/>
          </a:p>
          <a:p>
            <a:pPr marL="514350" indent="-457200"/>
            <a:endParaRPr lang="en-US" dirty="0"/>
          </a:p>
          <a:p>
            <a:endParaRPr lang="en-US" dirty="0"/>
          </a:p>
        </p:txBody>
      </p:sp>
    </p:spTree>
    <p:extLst>
      <p:ext uri="{BB962C8B-B14F-4D97-AF65-F5344CB8AC3E}">
        <p14:creationId xmlns:p14="http://schemas.microsoft.com/office/powerpoint/2010/main" val="3553663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3922</TotalTime>
  <Words>986</Words>
  <Application>Microsoft Office PowerPoint</Application>
  <PresentationFormat>On-screen Show (4:3)</PresentationFormat>
  <Paragraphs>45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Constitutional Law</vt:lpstr>
      <vt:lpstr>Gonzales v. Raich (2005)</vt:lpstr>
      <vt:lpstr>Gonzales v. Raich</vt:lpstr>
      <vt:lpstr>Gonzales v. Raich</vt:lpstr>
      <vt:lpstr>Gonzales v. Raich</vt:lpstr>
      <vt:lpstr>Printz v. United States (1997)</vt:lpstr>
      <vt:lpstr>Printz v. United States</vt:lpstr>
      <vt:lpstr>Printz v. United States</vt:lpstr>
      <vt:lpstr>Printz v. United States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4</cp:revision>
  <dcterms:created xsi:type="dcterms:W3CDTF">2014-06-13T07:23:28Z</dcterms:created>
  <dcterms:modified xsi:type="dcterms:W3CDTF">2022-05-23T13:42:55Z</dcterms:modified>
</cp:coreProperties>
</file>